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media1.png" ContentType="video/unknown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60" r:id="rId3"/>
    <p:sldMasterId id="2147484062" r:id="rId4"/>
    <p:sldMasterId id="2147484079" r:id="rId5"/>
  </p:sldMasterIdLst>
  <p:notesMasterIdLst>
    <p:notesMasterId r:id="rId10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</p:sldIdLst>
  <p:sldSz cx="14630400" cy="8229600"/>
  <p:notesSz cx="6858000" cy="9144000"/>
  <p:defaultTextStyle>
    <a:defPPr>
      <a:defRPr lang="en-US"/>
    </a:defPPr>
    <a:lvl1pPr marL="0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1962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3919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5866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7823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9778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1734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3698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5637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FB899"/>
    <a:srgbClr val="3897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704" y="-114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slide" Target="slides/slide95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4E91-B30D-F347-A32B-FD248329906C}" type="datetimeFigureOut">
              <a:rPr lang="en-US" smtClean="0"/>
              <a:t>3/12/17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054EB-2F4D-684E-A8F9-B214901B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7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1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2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3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04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05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06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04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Update the slack</a:t>
            </a:r>
            <a:r>
              <a:rPr lang="en-US" baseline="0" dirty="0" smtClean="0"/>
              <a:t> channel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CA42E-DEAB-9A42-8E96-6BB697BA3B3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005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Point out that we’re using Chef Solo.  We’re going to run the node again</a:t>
            </a:r>
            <a:r>
              <a:rPr lang="en-US" baseline="0" dirty="0" smtClean="0"/>
              <a:t>, this time with a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some of the differences between</a:t>
            </a:r>
            <a:r>
              <a:rPr lang="en-US" baseline="0" dirty="0" smtClean="0"/>
              <a:t> chef-client and chef-solo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look at our own chef-solo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5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Client is local mode acts in a very similar way</a:t>
            </a:r>
            <a:r>
              <a:rPr lang="en-US" baseline="0" dirty="0" smtClean="0"/>
              <a:t> to chef-solo.  The Automate server does not distinguish between chef-solo and chef-client --local-mode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01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the output with participants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no run list, so no resources are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97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Node-specific attributes are specified in a JSON file.</a:t>
            </a:r>
          </a:p>
          <a:p>
            <a:endParaRPr lang="en-US" dirty="0" smtClean="0"/>
          </a:p>
          <a:p>
            <a:r>
              <a:rPr lang="en-US" dirty="0" smtClean="0"/>
              <a:t>These attributes are used by the audit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0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on time and experience with Chef you can do either thing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24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the driver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sleep is to give everyone else enough time to touch a file.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is to ensure there is only one student per machine.</a:t>
            </a:r>
          </a:p>
          <a:p>
            <a:r>
              <a:rPr lang="en-US" baseline="0" dirty="0" smtClean="0"/>
              <a:t>If multiple names appear, distribute new IP addresses so that each student only has one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55D1-88AC-2A42-9CF2-C33E2ED814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5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completed the cycle.  But are we done?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</a:t>
            </a:r>
            <a:r>
              <a:rPr lang="en-US" baseline="0" dirty="0" smtClean="0"/>
              <a:t> NOTE </a:t>
            </a:r>
            <a:r>
              <a:rPr lang="mr-IN" baseline="0" dirty="0" smtClean="0"/>
              <a:t>–</a:t>
            </a:r>
            <a:r>
              <a:rPr lang="en-US" baseline="0" dirty="0" smtClean="0"/>
              <a:t> Use this slide if you haven’t already remediated the SSH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97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Texas, austin, bathroom law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93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Definitive tooling for local development of Chef code: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inexpensive testing tools: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Critic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 Style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ChefSpec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Deeper integration testing: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Kitchen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to speed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174559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smtClean="0"/>
              <a:t> Update the slack</a:t>
            </a:r>
            <a:r>
              <a:rPr lang="en-US" baseline="0" smtClean="0"/>
              <a:t> channel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CA42E-DEAB-9A42-8E96-6BB697BA3B3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80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INSTRUCTOR NOTE: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Insert the URL of the Chef Automate Server</a:t>
            </a:r>
          </a:p>
          <a:p>
            <a:r>
              <a:rPr lang="en-US" baseline="0" dirty="0" smtClean="0"/>
              <a:t>Walk participants through accepting the self-signed certificate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59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baseline="0" dirty="0" smtClean="0"/>
              <a:t> You might want to use the orange 3 of hearts as your card, or at least, the 3 of hearts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slides will use the orange 3 of hearts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798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3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88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5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8" y="1313073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73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5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6" y="1313055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22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798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3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88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5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7982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357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89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5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798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3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88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5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6" y="1267743"/>
            <a:ext cx="13011806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2" bIns="82292" anchor="ctr" anchorCtr="0">
            <a:noAutofit/>
          </a:bodyPr>
          <a:lstStyle>
            <a:lvl1pPr marL="0" indent="0">
              <a:buNone/>
              <a:defRPr sz="2500" b="1">
                <a:latin typeface="Consolas"/>
                <a:cs typeface="Consolas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9600" y="1966688"/>
            <a:ext cx="13411202" cy="4515258"/>
          </a:xfrm>
          <a:ln w="12700">
            <a:solidFill>
              <a:schemeClr val="tx2"/>
            </a:solidFill>
            <a:prstDash val="dash"/>
          </a:ln>
        </p:spPr>
        <p:txBody>
          <a:bodyPr lIns="82292" tIns="41148" rIns="82292" bIns="41148">
            <a:normAutofit/>
          </a:bodyPr>
          <a:lstStyle>
            <a:lvl1pPr marL="0" marR="0" indent="0" algn="l" defTabSz="10969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latin typeface="Consolas"/>
                <a:cs typeface="Consolas"/>
              </a:defRPr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30" y="1267316"/>
            <a:ext cx="371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26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73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7982" indent="0">
              <a:buFontTx/>
              <a:buNone/>
              <a:defRPr baseline="0"/>
            </a:lvl2pPr>
            <a:lvl3pPr marL="548357" indent="0">
              <a:buFontTx/>
              <a:buNone/>
              <a:defRPr baseline="0"/>
            </a:lvl3pPr>
            <a:lvl4pPr marL="755891" indent="0">
              <a:buFontTx/>
              <a:buNone/>
              <a:defRPr baseline="0"/>
            </a:lvl4pPr>
            <a:lvl5pPr marL="961538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9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73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1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7982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357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89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5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theme" Target="../theme/theme4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71" r:id="rId3"/>
    <p:sldLayoutId id="2147483970" r:id="rId4"/>
    <p:sldLayoutId id="2147483972" r:id="rId5"/>
    <p:sldLayoutId id="2147483954" r:id="rId6"/>
    <p:sldLayoutId id="2147483969" r:id="rId7"/>
    <p:sldLayoutId id="2147483973" r:id="rId8"/>
    <p:sldLayoutId id="2147483974" r:id="rId9"/>
    <p:sldLayoutId id="2147483975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6" r:id="rId3"/>
    <p:sldLayoutId id="2147484046" r:id="rId4"/>
    <p:sldLayoutId id="2147483977" r:id="rId5"/>
    <p:sldLayoutId id="2147483978" r:id="rId6"/>
    <p:sldLayoutId id="2147483979" r:id="rId7"/>
    <p:sldLayoutId id="2147483980" r:id="rId8"/>
    <p:sldLayoutId id="2147483963" r:id="rId9"/>
    <p:sldLayoutId id="2147484093" r:id="rId10"/>
    <p:sldLayoutId id="2147484092" r:id="rId11"/>
    <p:sldLayoutId id="2147483981" r:id="rId12"/>
    <p:sldLayoutId id="2147483964" r:id="rId13"/>
    <p:sldLayoutId id="2147483965" r:id="rId14"/>
    <p:sldLayoutId id="2147483966" r:id="rId15"/>
    <p:sldLayoutId id="2147483967" r:id="rId16"/>
    <p:sldLayoutId id="214748396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74" r:id="rId5"/>
    <p:sldLayoutId id="21474840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5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image" Target="../media/image27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-slack.chef.io/" TargetMode="External"/><Relationship Id="rId4" Type="http://schemas.openxmlformats.org/officeDocument/2006/relationships/hyperlink" Target="https://discourse.chef.io/c/inspec" TargetMode="External"/><Relationship Id="rId5" Type="http://schemas.openxmlformats.org/officeDocument/2006/relationships/hyperlink" Target="https://supermarket.chef.io/tools?type=compliance_profile" TargetMode="External"/><Relationship Id="rId6" Type="http://schemas.openxmlformats.org/officeDocument/2006/relationships/hyperlink" Target="https://github.com/chef/inspec" TargetMode="External"/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inspec.io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Lab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</a:t>
            </a:r>
            <a:r>
              <a:rPr lang="en-US" dirty="0" err="1"/>
              <a:t>inspec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89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1.11.0</a:t>
            </a:r>
          </a:p>
          <a:p>
            <a:endParaRPr lang="en-US" dirty="0"/>
          </a:p>
          <a:p>
            <a:r>
              <a:rPr lang="en-US" dirty="0"/>
              <a:t>Your version of </a:t>
            </a:r>
            <a:r>
              <a:rPr lang="en-US" dirty="0" err="1"/>
              <a:t>InSpec</a:t>
            </a:r>
            <a:r>
              <a:rPr lang="en-US" dirty="0"/>
              <a:t> is out of date! The latest version is 1.15.0.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9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/bin/chef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8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Chef Development Kit Version: 1.2.22</a:t>
            </a:r>
          </a:p>
          <a:p>
            <a:r>
              <a:rPr lang="en-US" dirty="0"/>
              <a:t>chef-client version: 12.18.31</a:t>
            </a:r>
          </a:p>
          <a:p>
            <a:r>
              <a:rPr lang="en-US" dirty="0"/>
              <a:t>delivery version: master (0b746cafed65a9ea1a79de3cc546e7922de9187c)</a:t>
            </a:r>
          </a:p>
          <a:p>
            <a:r>
              <a:rPr lang="en-US" dirty="0"/>
              <a:t>berks version: 2017-03-02T09:46:48.762338 20503] 2017-03-02T09:46:48.762505 20503] 2017-03-02T09:46:48.762618 20503] 2017-03-02T09:46:48.762722 20503] 2017-03-02T09:46:48.791141 20503] 2017-03-02T09:46:48.791248 20503] 5.6.0</a:t>
            </a:r>
          </a:p>
          <a:p>
            <a:r>
              <a:rPr lang="en-US" dirty="0"/>
              <a:t>kitchen version: 1.15.0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--version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7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109698" tIns="109698" rIns="109698" bIns="109698" rtlCol="0" anchor="t" anchorCtr="0">
            <a:noAutofit/>
          </a:bodyPr>
          <a:lstStyle/>
          <a:p>
            <a:pPr>
              <a:buSzPct val="25000"/>
            </a:pPr>
            <a:r>
              <a:rPr lang="en"/>
              <a:t>Chef DK - The Chef Development Kit</a:t>
            </a:r>
          </a:p>
        </p:txBody>
      </p:sp>
      <p:sp>
        <p:nvSpPr>
          <p:cNvPr id="961" name="Shape 961"/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sz="2200">
                <a:solidFill>
                  <a:schemeClr val="accent3"/>
                </a:solidFill>
              </a:rPr>
              <a:t>Definitive tooling for local development of Chef code &amp; Infrastructure as Code development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582022" y="3032622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 marL="345356" indent="-325046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Chef best practices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Extend with rules to enforce organizational Chef development best practices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Enforce compliance &amp; security practices </a:t>
            </a:r>
          </a:p>
        </p:txBody>
      </p:sp>
      <p:sp>
        <p:nvSpPr>
          <p:cNvPr id="946" name="Shape 946"/>
          <p:cNvSpPr/>
          <p:nvPr/>
        </p:nvSpPr>
        <p:spPr>
          <a:xfrm>
            <a:off x="582022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Foodcritic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Test Your “Chef Style”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5173406" y="3032622"/>
            <a:ext cx="4326240" cy="1846560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 marL="345356" indent="-325046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Ruby best practices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potential Ruby errors</a:t>
            </a:r>
          </a:p>
          <a:p>
            <a:pPr marL="1462683" lvl="1" indent="-446930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Unclosed strings, etc.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style/convention that helps write better code</a:t>
            </a:r>
          </a:p>
          <a:p>
            <a:pPr marL="1462683" lvl="1" indent="-446930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Single quotes vs. double quotes</a:t>
            </a:r>
          </a:p>
        </p:txBody>
      </p:sp>
      <p:sp>
        <p:nvSpPr>
          <p:cNvPr id="948" name="Shape 948"/>
          <p:cNvSpPr/>
          <p:nvPr/>
        </p:nvSpPr>
        <p:spPr>
          <a:xfrm>
            <a:off x="5173371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CookStyle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Validate your Ruby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9889774" y="3032621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 marL="345356" indent="-325046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will run 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Testing for more Chef advanced use cases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Useful for regression testing </a:t>
            </a:r>
          </a:p>
          <a:p>
            <a:pPr>
              <a:spcBef>
                <a:spcPts val="800"/>
              </a:spcBef>
              <a:buClr>
                <a:srgbClr val="000000"/>
              </a:buClr>
            </a:pPr>
            <a:endParaRPr sz="1400">
              <a:solidFill>
                <a:srgbClr val="7D86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9889756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ChefSpec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Simulate Chef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82030" y="6330536"/>
            <a:ext cx="6191999" cy="1335839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 marL="345356" indent="-325046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Executes your Chef code on an instance or container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Integrates with Cloud and Virtualization providers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locally before sharing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Speed development of Chef Cookbooks</a:t>
            </a:r>
          </a:p>
        </p:txBody>
      </p:sp>
      <p:sp>
        <p:nvSpPr>
          <p:cNvPr id="952" name="Shape 952"/>
          <p:cNvSpPr/>
          <p:nvPr/>
        </p:nvSpPr>
        <p:spPr>
          <a:xfrm>
            <a:off x="582030" y="5554814"/>
            <a:ext cx="6191999" cy="409920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Test Kitchen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Let’s do this (almost) for real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921820" y="6335656"/>
            <a:ext cx="7098719" cy="1335839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 marL="345356" indent="-325046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Assert the intention of your Chef code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Verify on live systems that your Chef code produced the correct result</a:t>
            </a:r>
          </a:p>
          <a:p>
            <a:pPr marL="345356" indent="-325046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Confirm your Chef code didn’t not produce compliance drift</a:t>
            </a:r>
          </a:p>
        </p:txBody>
      </p:sp>
      <p:sp>
        <p:nvSpPr>
          <p:cNvPr id="954" name="Shape 954"/>
          <p:cNvSpPr/>
          <p:nvPr/>
        </p:nvSpPr>
        <p:spPr>
          <a:xfrm>
            <a:off x="6921772" y="5554814"/>
            <a:ext cx="7098719" cy="409920"/>
          </a:xfrm>
          <a:prstGeom prst="rect">
            <a:avLst/>
          </a:prstGeom>
          <a:noFill/>
          <a:ln>
            <a:noFill/>
          </a:ln>
        </p:spPr>
        <p:txBody>
          <a:bodyPr lIns="109698" tIns="54840" rIns="109698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InSpec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Verify automation results &amp; ensure compliance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352124" y="5117891"/>
            <a:ext cx="138979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Shape 956"/>
          <p:cNvCxnSpPr/>
          <p:nvPr/>
        </p:nvCxnSpPr>
        <p:spPr>
          <a:xfrm>
            <a:off x="4973160" y="2256943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Shape 957"/>
          <p:cNvCxnSpPr/>
          <p:nvPr/>
        </p:nvCxnSpPr>
        <p:spPr>
          <a:xfrm>
            <a:off x="9699920" y="2256943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Shape 958"/>
          <p:cNvCxnSpPr/>
          <p:nvPr/>
        </p:nvCxnSpPr>
        <p:spPr>
          <a:xfrm>
            <a:off x="6148180" y="5554810"/>
            <a:ext cx="0" cy="2272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Shape 959"/>
          <p:cNvSpPr txBox="1"/>
          <p:nvPr/>
        </p:nvSpPr>
        <p:spPr>
          <a:xfrm>
            <a:off x="609600" y="1869716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52" tIns="146252" rIns="146252" bIns="146252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 INEXPENSIVE TESTING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609600" y="5179106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52" tIns="146252" rIns="146252" bIns="146252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DEEP INTEGRATION TESTING</a:t>
            </a:r>
          </a:p>
        </p:txBody>
      </p:sp>
    </p:spTree>
    <p:extLst>
      <p:ext uri="{BB962C8B-B14F-4D97-AF65-F5344CB8AC3E}">
        <p14:creationId xmlns:p14="http://schemas.microsoft.com/office/powerpoint/2010/main" val="16680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Team &amp; Channel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http://community-</a:t>
            </a:r>
            <a:r>
              <a:rPr lang="en-US" dirty="0" err="1" smtClean="0"/>
              <a:t>slack.chef.io</a:t>
            </a:r>
            <a:endParaRPr lang="en-US" dirty="0" smtClean="0"/>
          </a:p>
          <a:p>
            <a:r>
              <a:rPr lang="en-US" dirty="0" smtClean="0"/>
              <a:t>#SLACK_CHANNEL_NAME</a:t>
            </a:r>
            <a:endParaRPr lang="en-US" dirty="0"/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11"/>
          </p:nvPr>
        </p:nvPicPr>
        <p:blipFill rotWithShape="1">
          <a:blip r:embed="rId3">
            <a:alphaModFix/>
          </a:blip>
          <a:srcRect t="3352" b="335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#CHANNEL_NAME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975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Compliance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Automate and </a:t>
            </a:r>
            <a:r>
              <a:rPr lang="en-US" dirty="0" err="1" smtClean="0"/>
              <a:t>InSpec</a:t>
            </a:r>
            <a:r>
              <a:rPr lang="en-US" dirty="0" smtClean="0"/>
              <a:t>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Chef Automate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URL_OF_AUTOMATE_SERVER</a:t>
            </a:r>
          </a:p>
          <a:p>
            <a:r>
              <a:rPr lang="en-US" dirty="0" smtClean="0"/>
              <a:t>Uses a self-signed certificate in this lab</a:t>
            </a:r>
          </a:p>
          <a:p>
            <a:endParaRPr lang="en-US" dirty="0" smtClean="0"/>
          </a:p>
          <a:p>
            <a:r>
              <a:rPr lang="en-US" dirty="0" smtClean="0"/>
              <a:t>Username:  </a:t>
            </a:r>
            <a:r>
              <a:rPr lang="en-US" dirty="0" smtClean="0">
                <a:latin typeface="Consolas"/>
                <a:cs typeface="Consolas"/>
              </a:rPr>
              <a:t>chef</a:t>
            </a:r>
          </a:p>
          <a:p>
            <a:r>
              <a:rPr lang="en-US" dirty="0" smtClean="0"/>
              <a:t>Password:  </a:t>
            </a:r>
            <a:r>
              <a:rPr lang="en-US" dirty="0" smtClean="0">
                <a:latin typeface="Consolas"/>
                <a:cs typeface="Consolas"/>
              </a:rPr>
              <a:t>chef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48" r="-1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40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" r="95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 b="18721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7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Team &amp; Channel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http://community-</a:t>
            </a:r>
            <a:r>
              <a:rPr lang="en-US" dirty="0" err="1" smtClean="0"/>
              <a:t>slack.chef.io</a:t>
            </a:r>
            <a:endParaRPr lang="en-US" dirty="0" smtClean="0"/>
          </a:p>
          <a:p>
            <a:r>
              <a:rPr lang="en-US" dirty="0" smtClean="0"/>
              <a:t>#SLACK_CHANNEL_NAME</a:t>
            </a:r>
            <a:endParaRPr lang="en-US" dirty="0"/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11"/>
          </p:nvPr>
        </p:nvPicPr>
        <p:blipFill rotWithShape="1">
          <a:blip r:embed="rId3">
            <a:alphaModFix/>
          </a:blip>
          <a:srcRect t="3352" b="335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#CHANNEL_NAME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34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" b="33446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4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6"/>
          <a:stretch/>
        </p:blipFill>
        <p:spPr/>
      </p:pic>
    </p:spTree>
    <p:extLst>
      <p:ext uri="{BB962C8B-B14F-4D97-AF65-F5344CB8AC3E}">
        <p14:creationId xmlns:p14="http://schemas.microsoft.com/office/powerpoint/2010/main" val="408840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69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554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9" b="97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23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node uses chef solo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0"/>
          <a:stretch/>
        </p:blipFill>
        <p:spPr/>
      </p:pic>
    </p:spTree>
    <p:extLst>
      <p:ext uri="{BB962C8B-B14F-4D97-AF65-F5344CB8AC3E}">
        <p14:creationId xmlns:p14="http://schemas.microsoft.com/office/powerpoint/2010/main" val="321711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Automate </a:t>
            </a:r>
            <a:r>
              <a:rPr lang="mr-IN" dirty="0" smtClean="0"/>
              <a:t>–</a:t>
            </a:r>
            <a:r>
              <a:rPr lang="en-US" dirty="0" smtClean="0"/>
              <a:t> Node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View aggregate status of your infrastructure</a:t>
            </a:r>
          </a:p>
          <a:p>
            <a:pPr lvl="1"/>
            <a:r>
              <a:rPr lang="en-US" dirty="0" smtClean="0"/>
              <a:t>Overall &amp; trend views of converge status</a:t>
            </a:r>
          </a:p>
          <a:p>
            <a:pPr lvl="1"/>
            <a:r>
              <a:rPr lang="en-US" dirty="0"/>
              <a:t>Overall &amp; trend views of c</a:t>
            </a:r>
            <a:r>
              <a:rPr lang="en-US" dirty="0" smtClean="0"/>
              <a:t>ompliance status</a:t>
            </a:r>
          </a:p>
          <a:p>
            <a:pPr lvl="1"/>
            <a:r>
              <a:rPr lang="en-US" dirty="0" smtClean="0"/>
              <a:t>Filter &amp; search options</a:t>
            </a:r>
          </a:p>
          <a:p>
            <a:r>
              <a:rPr lang="en-US" dirty="0" smtClean="0"/>
              <a:t>View details of any node</a:t>
            </a:r>
          </a:p>
          <a:p>
            <a:pPr lvl="1"/>
            <a:r>
              <a:rPr lang="en-US" dirty="0" smtClean="0"/>
              <a:t>Status of converged resources</a:t>
            </a:r>
          </a:p>
          <a:p>
            <a:pPr lvl="1"/>
            <a:r>
              <a:rPr lang="en-US" dirty="0" smtClean="0"/>
              <a:t>Run List applied to the node</a:t>
            </a:r>
          </a:p>
          <a:p>
            <a:pPr lvl="1"/>
            <a:r>
              <a:rPr lang="en-US" dirty="0" smtClean="0"/>
              <a:t>Attributes of the node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6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Executes </a:t>
            </a:r>
            <a:r>
              <a:rPr lang="en-US" dirty="0"/>
              <a:t>chef-client </a:t>
            </a:r>
            <a:r>
              <a:rPr lang="en-US" dirty="0" smtClean="0"/>
              <a:t>without relying on a Chef server to provide configuration policies (cookbooks, environments, etc.)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chef_solo.html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35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Local directory for configuration policy</a:t>
            </a:r>
          </a:p>
          <a:p>
            <a:pPr lvl="1"/>
            <a:r>
              <a:rPr lang="en-US" dirty="0" smtClean="0"/>
              <a:t>Or a URL from which a 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tar.gz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/>
              <a:t>file can be downloaded</a:t>
            </a:r>
          </a:p>
          <a:p>
            <a:r>
              <a:rPr lang="en-US" dirty="0" smtClean="0"/>
              <a:t>Node objects stored as a local JSON file</a:t>
            </a:r>
          </a:p>
          <a:p>
            <a:r>
              <a:rPr lang="en-US" dirty="0" smtClean="0"/>
              <a:t>Attribute data stored in a JSON file</a:t>
            </a:r>
          </a:p>
          <a:p>
            <a:pPr lvl="1"/>
            <a:r>
              <a:rPr lang="en-US" dirty="0" smtClean="0"/>
              <a:t>Local or remote</a:t>
            </a:r>
          </a:p>
          <a:p>
            <a:r>
              <a:rPr lang="en-US" dirty="0" smtClean="0"/>
              <a:t>Does not pull from a Chef Server</a:t>
            </a:r>
          </a:p>
          <a:p>
            <a:r>
              <a:rPr lang="en-US" dirty="0" smtClean="0"/>
              <a:t>Can be configured to send data to a Chef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</a:t>
            </a:r>
            <a:r>
              <a:rPr lang="mr-IN" dirty="0" smtClean="0"/>
              <a:t>–</a:t>
            </a:r>
            <a:r>
              <a:rPr lang="en-US" dirty="0" smtClean="0"/>
              <a:t> Local Mode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mode is a way to run the chef-client against the chef-repo on a local machine as if it were running against the Chef server.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ctl_chef_client.html#run-in-local-mode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IP Address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in local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[2017-03-10T14:05:49+00:00]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Converging </a:t>
            </a:r>
            <a:r>
              <a:rPr lang="en-US" dirty="0"/>
              <a:t>0 resources</a:t>
            </a:r>
          </a:p>
          <a:p>
            <a:r>
              <a:rPr lang="en-US" dirty="0"/>
              <a:t>[2017-03-10T14:05:51+00:00] INFO: Chef Run complete in 0.19413018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[2017-03-10T14:05:51+00:00]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[2017-03-10T14:05:51+00:00] INFO: Report handlers complete</a:t>
            </a:r>
          </a:p>
          <a:p>
            <a:r>
              <a:rPr lang="en-US" dirty="0"/>
              <a:t>Chef Client finished, 0/0 resources updated in 01 seconds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chef-client --local-</a:t>
            </a:r>
            <a:r>
              <a:rPr lang="en-US" dirty="0" smtClean="0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2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t="578" r="189" b="-578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99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with additional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[2017-03-10T14:10:34+00:00]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[2017-03-10T14:10:34+00:00] INFO: *** Chef 12.18.31 ***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[2017-03-10T14:10:40+00:00] INFO: Chef Run complete in 4.10402964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[2017-03-10T14:10:40+00:00] INFO: Running report handlers</a:t>
            </a:r>
          </a:p>
          <a:p>
            <a:r>
              <a:rPr lang="en-US" dirty="0"/>
              <a:t>[2017-03-10T14:10:40+00:00] WARN: Format is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[2017-03-10T14:10:40+00:00] INFO: Initialize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[2017-03-10T14:10:40+00:00] INFO: Running tests from: [{:name=&gt;"</a:t>
            </a:r>
            <a:r>
              <a:rPr lang="en-US" dirty="0" err="1"/>
              <a:t>ssh</a:t>
            </a:r>
            <a:r>
              <a:rPr lang="en-US" dirty="0"/>
              <a:t>", :path=&gt;"/home/chef/profiles/</a:t>
            </a:r>
            <a:r>
              <a:rPr lang="en-US" dirty="0" err="1"/>
              <a:t>ssh</a:t>
            </a:r>
            <a:r>
              <a:rPr lang="en-US" dirty="0"/>
              <a:t>"}]</a:t>
            </a:r>
          </a:p>
          <a:p>
            <a:r>
              <a:rPr lang="en-US" dirty="0"/>
              <a:t>[2017-03-10T14:10:40+00:00] INFO: Reporting to chef-visibility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[2017-03-10T14:10:40+00:00] INFO: Report handlers complete</a:t>
            </a:r>
          </a:p>
          <a:p>
            <a:r>
              <a:rPr lang="en-US" dirty="0"/>
              <a:t>Chef Client finished, 1/2 resources updated in 06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-j </a:t>
            </a:r>
            <a:r>
              <a:rPr lang="en-US" dirty="0" err="1"/>
              <a:t>config.json</a:t>
            </a:r>
            <a:r>
              <a:rPr lang="en-US" dirty="0"/>
              <a:t> -r "recipe[audit::default</a:t>
            </a:r>
            <a:r>
              <a:rPr lang="en-US" dirty="0" smtClean="0"/>
              <a:t>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4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0" b="2928"/>
          <a:stretch/>
        </p:blipFill>
        <p:spPr/>
      </p:pic>
    </p:spTree>
    <p:extLst>
      <p:ext uri="{BB962C8B-B14F-4D97-AF65-F5344CB8AC3E}">
        <p14:creationId xmlns:p14="http://schemas.microsoft.com/office/powerpoint/2010/main" val="319794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1" b="8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946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6"/>
          <a:stretch/>
        </p:blipFill>
        <p:spPr/>
      </p:pic>
    </p:spTree>
    <p:extLst>
      <p:ext uri="{BB962C8B-B14F-4D97-AF65-F5344CB8AC3E}">
        <p14:creationId xmlns:p14="http://schemas.microsoft.com/office/powerpoint/2010/main" val="37580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r="9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862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the failing control</a:t>
            </a:r>
            <a:endParaRPr lang="en-US" dirty="0"/>
          </a:p>
        </p:txBody>
      </p:sp>
      <p:pic>
        <p:nvPicPr>
          <p:cNvPr id="7" name="Media Placeholder 6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" b="6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40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3" b="1111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details of the failing control</a:t>
            </a:r>
          </a:p>
        </p:txBody>
      </p:sp>
    </p:spTree>
    <p:extLst>
      <p:ext uri="{BB962C8B-B14F-4D97-AF65-F5344CB8AC3E}">
        <p14:creationId xmlns:p14="http://schemas.microsoft.com/office/powerpoint/2010/main" val="32281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the set-up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1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5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Berksfile</a:t>
            </a:r>
            <a:r>
              <a:rPr lang="en-US" dirty="0"/>
              <a:t>       </a:t>
            </a:r>
            <a:r>
              <a:rPr lang="en-US" dirty="0" err="1"/>
              <a:t>config.json</a:t>
            </a:r>
            <a:r>
              <a:rPr lang="en-US" dirty="0"/>
              <a:t>  </a:t>
            </a:r>
            <a:r>
              <a:rPr lang="en-US" dirty="0" err="1"/>
              <a:t>firstname-lastname</a:t>
            </a:r>
            <a:r>
              <a:rPr lang="en-US" dirty="0"/>
              <a:t>  profiles</a:t>
            </a:r>
          </a:p>
          <a:p>
            <a:r>
              <a:rPr lang="en-US" dirty="0" err="1"/>
              <a:t>Berksfile.lock</a:t>
            </a:r>
            <a:r>
              <a:rPr lang="en-US" dirty="0"/>
              <a:t>  cookbooks   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cookbooks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audit  </a:t>
            </a:r>
            <a:r>
              <a:rPr lang="en-US" dirty="0" err="1" smtClean="0"/>
              <a:t>compat_resource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0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Cookbook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 profiles</a:t>
            </a:r>
          </a:p>
          <a:p>
            <a:r>
              <a:rPr lang="en-US" dirty="0"/>
              <a:t>Report results to Chef Compliance or Chef </a:t>
            </a:r>
            <a:r>
              <a:rPr lang="en-US" dirty="0" smtClean="0"/>
              <a:t>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1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Compat</a:t>
            </a:r>
            <a:r>
              <a:rPr lang="en-US" dirty="0" smtClean="0"/>
              <a:t> Resource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Adds functionality introduced in the latest chef-client releases to any chef-client from 12.1 onwards. 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Custom Resource functionality</a:t>
            </a:r>
          </a:p>
          <a:p>
            <a:pPr lvl="1"/>
            <a:r>
              <a:rPr lang="en-US" dirty="0"/>
              <a:t>notification improvements</a:t>
            </a:r>
          </a:p>
          <a:p>
            <a:pPr lvl="1"/>
            <a:r>
              <a:rPr lang="en-US" dirty="0"/>
              <a:t>new resources added to core chef</a:t>
            </a:r>
          </a:p>
          <a:p>
            <a:r>
              <a:rPr lang="en-US" dirty="0"/>
              <a:t>Allows for these new resources in cookbooks without requiring the very latest Chef client release.</a:t>
            </a:r>
          </a:p>
        </p:txBody>
      </p:sp>
    </p:spTree>
    <p:extLst>
      <p:ext uri="{BB962C8B-B14F-4D97-AF65-F5344CB8AC3E}">
        <p14:creationId xmlns:p14="http://schemas.microsoft.com/office/powerpoint/2010/main" val="331022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mr-IN" dirty="0"/>
              <a:t>{</a:t>
            </a:r>
          </a:p>
          <a:p>
            <a:r>
              <a:rPr lang="mr-IN" dirty="0"/>
              <a:t>  "audit": {</a:t>
            </a:r>
          </a:p>
          <a:p>
            <a:r>
              <a:rPr lang="mr-IN" dirty="0"/>
              <a:t>    "collector": "chef-visibility",</a:t>
            </a:r>
          </a:p>
          <a:p>
            <a:r>
              <a:rPr lang="mr-IN" dirty="0"/>
              <a:t>    "inspec_version": "1.15.0",</a:t>
            </a:r>
          </a:p>
          <a:p>
            <a:r>
              <a:rPr lang="mr-IN" dirty="0"/>
              <a:t>    "profiles": [</a:t>
            </a:r>
          </a:p>
          <a:p>
            <a:r>
              <a:rPr lang="mr-IN" dirty="0"/>
              <a:t>      {</a:t>
            </a:r>
          </a:p>
          <a:p>
            <a:r>
              <a:rPr lang="mr-IN" dirty="0"/>
              <a:t>        "name": "ssh",</a:t>
            </a:r>
          </a:p>
          <a:p>
            <a:r>
              <a:rPr lang="mr-IN" dirty="0"/>
              <a:t>        "path": "/home/chef/profiles/ssh"</a:t>
            </a:r>
          </a:p>
          <a:p>
            <a:r>
              <a:rPr lang="mr-IN" dirty="0"/>
              <a:t>      }</a:t>
            </a:r>
          </a:p>
          <a:p>
            <a:r>
              <a:rPr lang="mr-IN" dirty="0"/>
              <a:t>    ]</a:t>
            </a:r>
          </a:p>
          <a:p>
            <a:r>
              <a:rPr lang="mr-IN" dirty="0"/>
              <a:t> 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}</a:t>
            </a:r>
            <a:endParaRPr lang="mr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config.json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profiles/</a:t>
            </a:r>
          </a:p>
          <a:p>
            <a:r>
              <a:rPr lang="en-US" dirty="0"/>
              <a:t>└──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    ├── controls</a:t>
            </a:r>
          </a:p>
          <a:p>
            <a:r>
              <a:rPr lang="en-US" dirty="0"/>
              <a:t>    │   └── </a:t>
            </a:r>
            <a:r>
              <a:rPr lang="en-US" dirty="0" err="1"/>
              <a:t>ssh.rb</a:t>
            </a:r>
            <a:endParaRPr lang="en-US" dirty="0"/>
          </a:p>
          <a:p>
            <a:r>
              <a:rPr lang="en-US" dirty="0"/>
              <a:t>    ├── </a:t>
            </a:r>
            <a:r>
              <a:rPr lang="en-US" dirty="0" err="1"/>
              <a:t>inspec.lock</a:t>
            </a:r>
            <a:endParaRPr lang="en-US" dirty="0"/>
          </a:p>
          <a:p>
            <a:r>
              <a:rPr lang="en-US" dirty="0"/>
              <a:t>    └── </a:t>
            </a:r>
            <a:r>
              <a:rPr lang="en-US" dirty="0" err="1"/>
              <a:t>inspec.yml</a:t>
            </a:r>
            <a:endParaRPr lang="en-US" dirty="0"/>
          </a:p>
          <a:p>
            <a:endParaRPr lang="en-US" dirty="0"/>
          </a:p>
          <a:p>
            <a:r>
              <a:rPr lang="en-US" dirty="0"/>
              <a:t>2 directories, 3 files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tree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0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Locally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Profile: SSH Configuration (</a:t>
            </a:r>
            <a:r>
              <a:rPr lang="en-US" dirty="0" err="1"/>
              <a:t>ssh</a:t>
            </a:r>
            <a:r>
              <a:rPr lang="en-US" dirty="0"/>
              <a:t>)</a:t>
            </a:r>
          </a:p>
          <a:p>
            <a:r>
              <a:rPr lang="en-US" dirty="0"/>
              <a:t>Version: 0.1.0</a:t>
            </a:r>
          </a:p>
          <a:p>
            <a:r>
              <a:rPr lang="en-US" dirty="0"/>
              <a:t>Target:  local://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exec profiles/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</a:p>
          <a:p>
            <a:r>
              <a:rPr lang="en-US" dirty="0" smtClean="0"/>
              <a:t>Run the audit cookbook to verify the remediation</a:t>
            </a:r>
          </a:p>
          <a:p>
            <a:r>
              <a:rPr lang="en-US" dirty="0" smtClean="0"/>
              <a:t>View the compliant node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your </a:t>
            </a:r>
            <a:r>
              <a:rPr lang="en-US" dirty="0" err="1" smtClean="0"/>
              <a:t>ssh</a:t>
            </a:r>
            <a:r>
              <a:rPr lang="en-US" dirty="0" smtClean="0"/>
              <a:t> configuration on your 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cookbook to manage SSH</a:t>
            </a:r>
          </a:p>
          <a:p>
            <a:r>
              <a:rPr lang="en-US" dirty="0" smtClean="0"/>
              <a:t>Manually update the SSH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7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58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23968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542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Failing SSH Control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SSH Cookbook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server recipe to manage the </a:t>
            </a:r>
            <a:r>
              <a:rPr lang="en-US" dirty="0" err="1" smtClean="0"/>
              <a:t>sshd_config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Local test environment configured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cookbooks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an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Generating cookbook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- Ensuring correct cookbook file content</a:t>
            </a:r>
          </a:p>
          <a:p>
            <a:r>
              <a:rPr lang="en-US" dirty="0"/>
              <a:t>- Committing cookbook files to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- Ensuring delivery configuration</a:t>
            </a:r>
          </a:p>
          <a:p>
            <a:r>
              <a:rPr lang="en-US" dirty="0"/>
              <a:t>- Ensuring correct delivery build cookbook content</a:t>
            </a:r>
          </a:p>
          <a:p>
            <a:r>
              <a:rPr lang="en-US" dirty="0"/>
              <a:t>- Adding delivery configuration to feature branch</a:t>
            </a:r>
          </a:p>
          <a:p>
            <a:r>
              <a:rPr lang="en-US" dirty="0"/>
              <a:t>- Adding build cookbook to feature branch</a:t>
            </a:r>
          </a:p>
          <a:p>
            <a:r>
              <a:rPr lang="en-US" dirty="0"/>
              <a:t>- Merging delivery content feature branch to master</a:t>
            </a:r>
          </a:p>
          <a:p>
            <a:endParaRPr lang="en-US" dirty="0"/>
          </a:p>
          <a:p>
            <a:r>
              <a:rPr lang="en-US" dirty="0"/>
              <a:t>Your cookbook is ready. Type `cd </a:t>
            </a:r>
            <a:r>
              <a:rPr lang="en-US" dirty="0" err="1"/>
              <a:t>ssh</a:t>
            </a:r>
            <a:r>
              <a:rPr lang="en-US" dirty="0"/>
              <a:t>` to enter it.</a:t>
            </a:r>
          </a:p>
          <a:p>
            <a:endParaRPr lang="en-US" dirty="0"/>
          </a:p>
          <a:p>
            <a:r>
              <a:rPr lang="en-US" dirty="0"/>
              <a:t>There are several commands you can run to get started locally developing and testing your cookbook.</a:t>
            </a:r>
          </a:p>
          <a:p>
            <a:r>
              <a:rPr lang="en-US" dirty="0"/>
              <a:t>Type `delivery local --help` to see a full list.</a:t>
            </a:r>
          </a:p>
          <a:p>
            <a:endParaRPr lang="en-US" dirty="0"/>
          </a:p>
          <a:p>
            <a:r>
              <a:rPr lang="en-US" dirty="0"/>
              <a:t>Why not start by writing a test? Tests for the default recipe are stored at:</a:t>
            </a:r>
          </a:p>
          <a:p>
            <a:endParaRPr lang="en-US" dirty="0"/>
          </a:p>
          <a:p>
            <a:r>
              <a:rPr lang="en-US" dirty="0"/>
              <a:t>test/smoke/default/</a:t>
            </a:r>
            <a:r>
              <a:rPr lang="en-US" dirty="0" err="1"/>
              <a:t>default_test.rb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you'd prefer to dive right in, the default recipe can be found at:</a:t>
            </a:r>
          </a:p>
          <a:p>
            <a:endParaRPr lang="en-US" dirty="0"/>
          </a:p>
          <a:p>
            <a:r>
              <a:rPr lang="en-US" dirty="0"/>
              <a:t>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cookbook 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2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server recipe to the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::recipe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/spec/unit/recipes] action create (up to date)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[./</a:t>
            </a:r>
            <a:r>
              <a:rPr lang="en-US" dirty="0" err="1"/>
              <a:t>ssh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 from none to d14960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/test/smoke/default] action create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 from none to aa8bba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 from none to 18f24e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recipe </a:t>
            </a:r>
            <a:r>
              <a:rPr lang="en-US" dirty="0" err="1" smtClean="0"/>
              <a:t>ssh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template 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/templates/default] action create</a:t>
            </a:r>
          </a:p>
          <a:p>
            <a:r>
              <a:rPr lang="en-US" dirty="0"/>
              <a:t>    - create new directory ./</a:t>
            </a:r>
            <a:r>
              <a:rPr lang="en-US" dirty="0" err="1"/>
              <a:t>ssh</a:t>
            </a:r>
            <a:r>
              <a:rPr lang="en-US" dirty="0"/>
              <a:t>/templates/default</a:t>
            </a:r>
          </a:p>
          <a:p>
            <a:r>
              <a:rPr lang="en-US" dirty="0"/>
              <a:t>  * file[./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 from none to a16b11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generate template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sshd_config</a:t>
            </a:r>
            <a:r>
              <a:rPr lang="en-US" dirty="0"/>
              <a:t> -s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sshd_config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9600" dirty="0">
                <a:solidFill>
                  <a:srgbClr val="000000"/>
                </a:solidFill>
                <a:latin typeface="Monaco"/>
              </a:rPr>
              <a:t>template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etc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96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source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sshd_config.erb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owner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group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mr-IN" sz="9600" dirty="0">
                <a:latin typeface="Monaco"/>
              </a:rPr>
              <a:t>  </a:t>
            </a:r>
            <a:r>
              <a:rPr lang="mr-IN" sz="9600" dirty="0">
                <a:solidFill>
                  <a:srgbClr val="000000"/>
                </a:solidFill>
                <a:latin typeface="Monaco"/>
              </a:rPr>
              <a:t>mode </a:t>
            </a:r>
            <a:r>
              <a:rPr lang="mr-IN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mr-IN" sz="9600" dirty="0">
                <a:solidFill>
                  <a:srgbClr val="4E9A06"/>
                </a:solidFill>
                <a:latin typeface="Monaco"/>
              </a:rPr>
              <a:t>0600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endParaRPr lang="mr-IN" sz="9600" dirty="0">
              <a:solidFill>
                <a:srgbClr val="4E9A06"/>
              </a:solidFill>
              <a:latin typeface="Monaco"/>
            </a:endParaRPr>
          </a:p>
          <a:p>
            <a:r>
              <a:rPr lang="en-US" sz="9600" b="1" dirty="0">
                <a:solidFill>
                  <a:srgbClr val="204A87"/>
                </a:solidFill>
                <a:latin typeface="Monaco"/>
              </a:rPr>
              <a:t>end</a:t>
            </a:r>
            <a:endParaRPr lang="en-US" sz="9600" b="1" dirty="0">
              <a:solidFill>
                <a:srgbClr val="204A87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password: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83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policies need testing</a:t>
            </a:r>
          </a:p>
          <a:p>
            <a:pPr lvl="1"/>
            <a:r>
              <a:rPr lang="en-US" dirty="0"/>
              <a:t>↳ </a:t>
            </a:r>
            <a:r>
              <a:rPr lang="en-US" dirty="0" err="1"/>
              <a:t>Linting</a:t>
            </a:r>
            <a:endParaRPr lang="en-US" dirty="0"/>
          </a:p>
          <a:p>
            <a:pPr lvl="1"/>
            <a:r>
              <a:rPr lang="en-US" dirty="0"/>
              <a:t>↳ Static Analysis</a:t>
            </a:r>
          </a:p>
          <a:p>
            <a:pPr lvl="1"/>
            <a:r>
              <a:rPr lang="en-US" dirty="0"/>
              <a:t>↳ </a:t>
            </a:r>
            <a:r>
              <a:rPr lang="en-US" dirty="0" smtClean="0"/>
              <a:t>Unit </a:t>
            </a:r>
            <a:r>
              <a:rPr lang="en-US" dirty="0"/>
              <a:t>Testing</a:t>
            </a:r>
          </a:p>
          <a:p>
            <a:pPr lvl="1"/>
            <a:r>
              <a:rPr lang="en-US" dirty="0"/>
              <a:t>↳ Integration Testing</a:t>
            </a:r>
            <a:br>
              <a:rPr lang="en-US" dirty="0"/>
            </a:br>
            <a:r>
              <a:rPr lang="en-US" dirty="0"/>
              <a:t>↳ Compliance Testing</a:t>
            </a:r>
          </a:p>
        </p:txBody>
      </p:sp>
      <p:pic>
        <p:nvPicPr>
          <p:cNvPr id="12" name="idea.png">
            <a:hlinkClick r:id="" action="ppaction://media"/>
          </p:cNvPr>
          <p:cNvPicPr>
            <a:picLocks noGrp="1" noChangeAspect="1"/>
          </p:cNvPicPr>
          <p:nvPr>
            <p:ph type="media"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6588" y="549275"/>
            <a:ext cx="2165350" cy="21653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/>
              <a:t>Infrastructure as Code</a:t>
            </a:r>
            <a:r>
              <a:rPr lang="en-US" dirty="0"/>
              <a:t>" should be tested like ANY other codebase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0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test, watch it fail</a:t>
            </a:r>
          </a:p>
          <a:p>
            <a:r>
              <a:rPr lang="en-US" dirty="0"/>
              <a:t>Write some code</a:t>
            </a:r>
          </a:p>
          <a:p>
            <a:r>
              <a:rPr lang="en-US" dirty="0"/>
              <a:t>Write and run more tests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Delivery pipeline to production</a:t>
            </a:r>
          </a:p>
          <a:p>
            <a:r>
              <a:rPr lang="en-US" dirty="0"/>
              <a:t>Lowered chance of production failure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661451" y="1133364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08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change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805" y="1293996"/>
            <a:ext cx="14220790" cy="6318933"/>
            <a:chOff x="677339" y="1894568"/>
            <a:chExt cx="14220790" cy="6318933"/>
          </a:xfrm>
        </p:grpSpPr>
        <p:pic>
          <p:nvPicPr>
            <p:cNvPr id="3" name="Shape 132" descr="kitchen_workflow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7339" y="1894568"/>
              <a:ext cx="9715499" cy="631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0807" y="5908515"/>
              <a:ext cx="1833333" cy="1833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6682" y="3702183"/>
              <a:ext cx="2941447" cy="677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62917" y="2366213"/>
              <a:ext cx="2528988" cy="95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067654" y="4921844"/>
              <a:ext cx="2719527" cy="44400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4097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mr-IN" sz="2800" dirty="0">
                <a:solidFill>
                  <a:srgbClr val="000000"/>
                </a:solidFill>
                <a:latin typeface="Monaco"/>
              </a:rPr>
              <a:t>---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driver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vagrant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docker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(1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3085359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358474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03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platforms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ubuntu-16.04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centos-7.2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7.3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(2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4112686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4614732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40" y="359236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88559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95337" y="3954226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suites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</a:t>
            </a:r>
            <a:r>
              <a:rPr lang="en-US" sz="2400" b="1" dirty="0"/>
              <a:t>- name: default</a:t>
            </a:r>
          </a:p>
          <a:p>
            <a:r>
              <a:rPr lang="en-US" sz="2400" dirty="0"/>
              <a:t>  </a:t>
            </a:r>
            <a:r>
              <a:rPr lang="en-US" sz="2400" b="1" dirty="0"/>
              <a:t>- name: server</a:t>
            </a:r>
          </a:p>
          <a:p>
            <a:r>
              <a:rPr lang="mr-IN" sz="2400" dirty="0"/>
              <a:t>    run_list</a:t>
            </a:r>
            <a:r>
              <a:rPr lang="mr-IN" sz="2400" b="1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b="1" dirty="0"/>
              <a:t>- recipe[</a:t>
            </a:r>
            <a:r>
              <a:rPr lang="en-US" sz="2400" b="1" dirty="0" err="1"/>
              <a:t>ssh</a:t>
            </a:r>
            <a:r>
              <a:rPr lang="en-US" sz="2400" b="1" dirty="0"/>
              <a:t>::default]</a:t>
            </a:r>
          </a:p>
          <a:p>
            <a:r>
              <a:rPr lang="en-US" sz="2400" dirty="0"/>
              <a:t>      </a:t>
            </a:r>
            <a:r>
              <a:rPr lang="en-US" sz="2400" b="1" dirty="0"/>
              <a:t>- recipe[</a:t>
            </a:r>
            <a:r>
              <a:rPr lang="en-US" sz="2400" b="1" dirty="0" err="1"/>
              <a:t>ssh</a:t>
            </a:r>
            <a:r>
              <a:rPr lang="en-US" sz="2400" b="1" dirty="0"/>
              <a:t>::server]</a:t>
            </a:r>
          </a:p>
          <a:p>
            <a:r>
              <a:rPr lang="en-US" sz="2400" dirty="0"/>
              <a:t>    verifier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inspec_tests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      </a:t>
            </a:r>
            <a:r>
              <a:rPr lang="en-US" sz="2400" b="1" dirty="0"/>
              <a:t>- test/smoke/default</a:t>
            </a:r>
          </a:p>
          <a:p>
            <a:r>
              <a:rPr lang="en-US" sz="2400" dirty="0"/>
              <a:t>        </a:t>
            </a:r>
            <a:r>
              <a:rPr lang="en-US" sz="2400" b="1" dirty="0"/>
              <a:t>- test/smoke/default/</a:t>
            </a:r>
            <a:r>
              <a:rPr lang="en-US" sz="2400" b="1" dirty="0" err="1"/>
              <a:t>server.rb</a:t>
            </a:r>
            <a:endParaRPr lang="en-US" sz="2400" b="1" dirty="0"/>
          </a:p>
          <a:p>
            <a:r>
              <a:rPr lang="en-US" sz="2400" dirty="0"/>
              <a:t>    attributes</a:t>
            </a:r>
            <a:r>
              <a:rPr lang="en-US" sz="2400" b="1" dirty="0"/>
              <a:t>:</a:t>
            </a:r>
            <a:endParaRPr lang="en-US" sz="2400" b="1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(3 of 3)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95337" y="276826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37" y="2348974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5337" y="353650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5340" y="553160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5340" y="5113890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08686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cookbook’s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kitchens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100" dirty="0"/>
              <a:t>Instance          Driver  </a:t>
            </a:r>
            <a:r>
              <a:rPr lang="en-US" sz="2100" dirty="0" err="1"/>
              <a:t>Provisioner</a:t>
            </a:r>
            <a:r>
              <a:rPr lang="en-US" sz="2100" dirty="0"/>
              <a:t>  Verifier  Transport  Last Action    Last Error</a:t>
            </a:r>
          </a:p>
          <a:p>
            <a:r>
              <a:rPr lang="en-US" sz="2100" dirty="0"/>
              <a:t>server-centos-73  </a:t>
            </a:r>
            <a:r>
              <a:rPr lang="en-US" sz="2100" dirty="0" err="1"/>
              <a:t>Docker</a:t>
            </a:r>
            <a:r>
              <a:rPr lang="en-US" sz="2100" dirty="0"/>
              <a:t>  </a:t>
            </a:r>
            <a:r>
              <a:rPr lang="en-US" sz="2100" dirty="0" err="1"/>
              <a:t>ChefZero</a:t>
            </a:r>
            <a:r>
              <a:rPr lang="en-US" sz="2100" dirty="0"/>
              <a:t>     </a:t>
            </a:r>
            <a:r>
              <a:rPr lang="en-US" sz="2100" dirty="0" err="1"/>
              <a:t>Inspec</a:t>
            </a:r>
            <a:r>
              <a:rPr lang="en-US" sz="2100" dirty="0"/>
              <a:t>    </a:t>
            </a:r>
            <a:r>
              <a:rPr lang="en-US" sz="2100" dirty="0" err="1"/>
              <a:t>Ssh</a:t>
            </a:r>
            <a:r>
              <a:rPr lang="en-US" sz="2100" dirty="0"/>
              <a:t>        &lt;Not Created&gt;  &lt;None&gt;</a:t>
            </a:r>
          </a:p>
          <a:p>
            <a:endParaRPr lang="en-US" sz="2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 227.8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</a:t>
            </a:r>
          </a:p>
          <a:p>
            <a:r>
              <a:rPr lang="en-US" dirty="0"/>
              <a:t>       Step 0 : FROM centos:centos7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[2017-03-12T02:26:16+00:00]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[2017-03-12T02:26:16+00:00]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(0m23.54s).</a:t>
            </a:r>
          </a:p>
          <a:p>
            <a:r>
              <a:rPr lang="en-US" dirty="0"/>
              <a:t>-----&gt; Kitchen is finished. (1m0.39s)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737072" y="984356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76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</a:t>
            </a:r>
            <a:r>
              <a:rPr lang="en-US" dirty="0" smtClean="0"/>
              <a:t>: chef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Smoke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cp</a:t>
            </a:r>
            <a:r>
              <a:rPr lang="en-US" dirty="0"/>
              <a:t> </a:t>
            </a:r>
            <a:r>
              <a:rPr lang="en-US" dirty="0" smtClean="0"/>
              <a:t>~/profiles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/controls/</a:t>
            </a:r>
            <a:r>
              <a:rPr lang="en-US" dirty="0" err="1"/>
              <a:t>ssh.rb</a:t>
            </a:r>
            <a:r>
              <a:rPr lang="en-US" dirty="0"/>
              <a:t> </a:t>
            </a:r>
            <a:r>
              <a:rPr lang="en-US" dirty="0" smtClean="0"/>
              <a:t>~/cookbooks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2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25" name="Shape 657"/>
          <p:cNvSpPr/>
          <p:nvPr/>
        </p:nvSpPr>
        <p:spPr>
          <a:xfrm>
            <a:off x="5966739" y="1821931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55" tIns="162455" rIns="162455" bIns="162455" anchor="ctr" anchorCtr="0">
            <a:noAutofit/>
          </a:bodyPr>
          <a:lstStyle/>
          <a:p>
            <a:pPr algn="ctr" defTabSz="1624473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26" name="Shape 658"/>
          <p:cNvSpPr/>
          <p:nvPr/>
        </p:nvSpPr>
        <p:spPr>
          <a:xfrm>
            <a:off x="5966739" y="3121504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55" tIns="162455" rIns="162455" bIns="162455" anchor="ctr" anchorCtr="0">
            <a:noAutofit/>
          </a:bodyPr>
          <a:lstStyle/>
          <a:p>
            <a:pPr algn="ctr" defTabSz="1624473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sp>
        <p:nvSpPr>
          <p:cNvPr id="27" name="Shape 659"/>
          <p:cNvSpPr/>
          <p:nvPr/>
        </p:nvSpPr>
        <p:spPr>
          <a:xfrm>
            <a:off x="5966739" y="4421079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55" tIns="162455" rIns="162455" bIns="162455" anchor="ctr" anchorCtr="0">
            <a:noAutofit/>
          </a:bodyPr>
          <a:lstStyle/>
          <a:p>
            <a:pPr algn="ctr" defTabSz="1624473">
              <a:defRPr/>
            </a:pPr>
            <a:r>
              <a:rPr lang="en-US" sz="1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Make a little change</a:t>
            </a:r>
          </a:p>
        </p:txBody>
      </p:sp>
      <p:cxnSp>
        <p:nvCxnSpPr>
          <p:cNvPr id="29" name="Shape 661"/>
          <p:cNvCxnSpPr>
            <a:stCxn id="25" idx="2"/>
            <a:endCxn id="26" idx="0"/>
          </p:cNvCxnSpPr>
          <p:nvPr/>
        </p:nvCxnSpPr>
        <p:spPr>
          <a:xfrm>
            <a:off x="7305139" y="2448580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" name="Shape 662"/>
          <p:cNvCxnSpPr>
            <a:stCxn id="26" idx="2"/>
            <a:endCxn id="27" idx="0"/>
          </p:cNvCxnSpPr>
          <p:nvPr/>
        </p:nvCxnSpPr>
        <p:spPr>
          <a:xfrm>
            <a:off x="7305139" y="3748153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" name="Shape 663"/>
          <p:cNvCxnSpPr>
            <a:stCxn id="26" idx="1"/>
            <a:endCxn id="25" idx="1"/>
          </p:cNvCxnSpPr>
          <p:nvPr/>
        </p:nvCxnSpPr>
        <p:spPr>
          <a:xfrm rot="10800000" flipH="1">
            <a:off x="5966739" y="2135085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668"/>
          <p:cNvSpPr/>
          <p:nvPr/>
        </p:nvSpPr>
        <p:spPr>
          <a:xfrm>
            <a:off x="7192607" y="984360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55" tIns="162455" rIns="162455" bIns="162455" anchor="ctr" anchorCtr="0">
            <a:noAutofit/>
          </a:bodyPr>
          <a:lstStyle/>
          <a:p>
            <a:pPr defTabSz="1624473">
              <a:defRPr/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669"/>
          <p:cNvCxnSpPr>
            <a:stCxn id="36" idx="4"/>
            <a:endCxn id="25" idx="0"/>
          </p:cNvCxnSpPr>
          <p:nvPr/>
        </p:nvCxnSpPr>
        <p:spPr>
          <a:xfrm>
            <a:off x="7305139" y="1209442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" name="Shape 673"/>
          <p:cNvSpPr txBox="1"/>
          <p:nvPr/>
        </p:nvSpPr>
        <p:spPr>
          <a:xfrm>
            <a:off x="6460872" y="384519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55" tIns="162455" rIns="162455" bIns="162455" anchor="ctr" anchorCtr="0">
            <a:noAutofit/>
          </a:bodyPr>
          <a:lstStyle/>
          <a:p>
            <a:pPr algn="r" defTabSz="1624473">
              <a:defRPr/>
            </a:pPr>
            <a:r>
              <a:rPr lang="en-US" sz="1800" kern="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fail</a:t>
            </a:r>
          </a:p>
        </p:txBody>
      </p:sp>
      <p:sp>
        <p:nvSpPr>
          <p:cNvPr id="42" name="Shape 674"/>
          <p:cNvSpPr txBox="1"/>
          <p:nvPr/>
        </p:nvSpPr>
        <p:spPr>
          <a:xfrm>
            <a:off x="4737054" y="3209736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55" tIns="162455" rIns="162455" bIns="162455" anchor="ctr" anchorCtr="0">
            <a:noAutofit/>
          </a:bodyPr>
          <a:lstStyle/>
          <a:p>
            <a:pPr algn="r" defTabSz="1624473">
              <a:defRPr/>
            </a:pPr>
            <a:r>
              <a:rPr lang="en-US" sz="1800" kern="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5677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~/cookbooks/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 smtClean="0"/>
              <a:t>sshd_config.erb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0.0.0.0</a:t>
            </a:r>
          </a:p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::</a:t>
            </a:r>
          </a:p>
          <a:p>
            <a:endParaRPr lang="en-US" dirty="0"/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#Protocol 2</a:t>
            </a:r>
          </a:p>
          <a:p>
            <a:r>
              <a:rPr lang="en-US" dirty="0"/>
              <a:t>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SSH Configuration Template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95340" y="436947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5340" y="3929811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01939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72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65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-#Protocol 2</a:t>
            </a:r>
          </a:p>
          <a:p>
            <a:r>
              <a:rPr lang="en-US" dirty="0"/>
              <a:t>+Protocol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[2017-03-12T02:32:32+00:00]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[2017-03-12T02:32:32+00:00]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(0m16.32s).</a:t>
            </a:r>
          </a:p>
          <a:p>
            <a:r>
              <a:rPr lang="en-US" dirty="0"/>
              <a:t>-----&gt; Kitchen is finished. (0m17.34s)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2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✔  sshd-1.0: SSH Version 2</a:t>
            </a:r>
          </a:p>
          <a:p>
            <a:r>
              <a:rPr lang="en-US" dirty="0"/>
              <a:t>     ✔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(0m0.22s).</a:t>
            </a:r>
          </a:p>
          <a:p>
            <a:r>
              <a:rPr lang="en-US" dirty="0"/>
              <a:t>-----&gt; Kitchen is finished. (0m1.27s)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0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72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47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47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47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7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(1of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Cleaning up any prior instances of &lt;server-centos-73&gt;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Testing &lt;server-centos-73&gt;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   Finished creating &lt;server-centos-73&gt; (0m0.60s).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Setting up &lt;server-centos-73&gt;...</a:t>
            </a:r>
          </a:p>
          <a:p>
            <a:r>
              <a:rPr lang="en-US" dirty="0"/>
              <a:t>       Finished setting up &lt;server-centos-73&gt; (0m0.00s).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(0m0.51s).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Kitchen is finished. (0m25.18s)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2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a file with your 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touch </a:t>
            </a:r>
            <a:r>
              <a:rPr lang="en-US" dirty="0" err="1" smtClean="0"/>
              <a:t>firstname-lastname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1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cycle is complete</a:t>
            </a:r>
          </a:p>
          <a:p>
            <a:r>
              <a:rPr lang="en-US" dirty="0" smtClean="0"/>
              <a:t>Deploy the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Remediate with Chef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[2017-03-10T16:48:02+00:00]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ssh</a:t>
            </a:r>
            <a:r>
              <a:rPr lang="en-US" dirty="0"/>
              <a:t> (0.1.0)</a:t>
            </a:r>
          </a:p>
          <a:p>
            <a:r>
              <a:rPr lang="en-US" dirty="0"/>
              <a:t>  - audit (2.4.0)</a:t>
            </a:r>
          </a:p>
          <a:p>
            <a:r>
              <a:rPr lang="en-US" dirty="0"/>
              <a:t>  - </a:t>
            </a:r>
            <a:r>
              <a:rPr lang="en-US" dirty="0" err="1"/>
              <a:t>compat_resource</a:t>
            </a:r>
            <a:r>
              <a:rPr lang="en-US" dirty="0"/>
              <a:t> (12.16.3)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-#Protocol 2</a:t>
            </a:r>
          </a:p>
          <a:p>
            <a:r>
              <a:rPr lang="en-US" dirty="0"/>
              <a:t>    +Protocol 2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Chef Run complete in 1.248588588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Report handlers complete</a:t>
            </a:r>
          </a:p>
          <a:p>
            <a:r>
              <a:rPr lang="en-US" dirty="0"/>
              <a:t>Chef Client finished, 1/3 resources updated in 03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-j </a:t>
            </a:r>
            <a:r>
              <a:rPr lang="en-US" dirty="0" err="1"/>
              <a:t>config.json</a:t>
            </a:r>
            <a:r>
              <a:rPr lang="en-US" dirty="0"/>
              <a:t> -r "recipe[</a:t>
            </a:r>
            <a:r>
              <a:rPr lang="en-US" dirty="0" err="1"/>
              <a:t>ssh</a:t>
            </a:r>
            <a:r>
              <a:rPr lang="en-US" dirty="0"/>
              <a:t>::server],recipe[audit::default]"</a:t>
            </a:r>
          </a:p>
        </p:txBody>
      </p:sp>
    </p:spTree>
    <p:extLst>
      <p:ext uri="{BB962C8B-B14F-4D97-AF65-F5344CB8AC3E}">
        <p14:creationId xmlns:p14="http://schemas.microsoft.com/office/powerpoint/2010/main" val="223922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9" b="1228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Converge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1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58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169310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348309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hands-on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Still have time to play around?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9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Remediate </a:t>
            </a:r>
            <a:r>
              <a:rPr lang="en-US" dirty="0" err="1" smtClean="0"/>
              <a:t>ssh</a:t>
            </a:r>
            <a:r>
              <a:rPr lang="en-US" dirty="0" smtClean="0"/>
              <a:t> Protocol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cookbook to manage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Verify the Protocol is set appropriately</a:t>
            </a:r>
          </a:p>
          <a:p>
            <a:r>
              <a:rPr lang="en-US" dirty="0" smtClean="0"/>
              <a:t>Apply the recipe to your local machine with </a:t>
            </a:r>
            <a:r>
              <a:rPr lang="en-US" dirty="0" smtClean="0">
                <a:latin typeface="Courier New"/>
                <a:cs typeface="Courier New"/>
              </a:rPr>
              <a:t>chef-client --local</a:t>
            </a:r>
            <a:r>
              <a:rPr lang="en-US" dirty="0" smtClean="0"/>
              <a:t> (if you dare!)</a:t>
            </a:r>
          </a:p>
          <a:p>
            <a:r>
              <a:rPr lang="en-US" dirty="0" smtClean="0"/>
              <a:t>Verify your colleague’s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8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Supermarket Profiles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List profiles available on the Supermarket</a:t>
            </a:r>
          </a:p>
          <a:p>
            <a:r>
              <a:rPr lang="en-US" dirty="0" smtClean="0"/>
              <a:t>View information </a:t>
            </a:r>
            <a:r>
              <a:rPr lang="en-US" dirty="0"/>
              <a:t>about the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 profile</a:t>
            </a:r>
          </a:p>
          <a:p>
            <a:r>
              <a:rPr lang="en-US" dirty="0"/>
              <a:t>Execute the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 profile from the Supermarket</a:t>
            </a:r>
          </a:p>
          <a:p>
            <a:r>
              <a:rPr lang="en-US" dirty="0" smtClean="0"/>
              <a:t>Write a cookbook to remediate failing </a:t>
            </a:r>
            <a:r>
              <a:rPr lang="en-US" dirty="0"/>
              <a:t>controls from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-baseline</a:t>
            </a:r>
          </a:p>
        </p:txBody>
      </p:sp>
    </p:spTree>
    <p:extLst>
      <p:ext uri="{BB962C8B-B14F-4D97-AF65-F5344CB8AC3E}">
        <p14:creationId xmlns:p14="http://schemas.microsoft.com/office/powerpoint/2010/main" val="377068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additional CIS controls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/chef-training/workshops/tree/master/</a:t>
            </a:r>
            <a:r>
              <a:rPr lang="en-US" dirty="0" err="1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Ensure cookbooks pass </a:t>
            </a:r>
            <a:r>
              <a:rPr lang="en-US" dirty="0" err="1" smtClean="0"/>
              <a:t>chefstyle</a:t>
            </a:r>
            <a:endParaRPr lang="en-US" dirty="0" smtClean="0"/>
          </a:p>
          <a:p>
            <a:r>
              <a:rPr lang="en-US" dirty="0" smtClean="0"/>
              <a:t>Ensure cookbooks pass </a:t>
            </a:r>
            <a:r>
              <a:rPr lang="en-US" dirty="0" err="1" smtClean="0"/>
              <a:t>foodcritic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40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your home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firstname-lastname</a:t>
            </a:r>
            <a:r>
              <a:rPr lang="en-US" dirty="0"/>
              <a:t>  cookbooks       </a:t>
            </a:r>
            <a:r>
              <a:rPr lang="en-US" dirty="0" err="1"/>
              <a:t>Berksfile</a:t>
            </a:r>
            <a:r>
              <a:rPr lang="en-US" dirty="0"/>
              <a:t>    profiles</a:t>
            </a:r>
          </a:p>
          <a:p>
            <a:r>
              <a:rPr lang="en-US" dirty="0"/>
              <a:t>nodes               </a:t>
            </a:r>
            <a:r>
              <a:rPr lang="en-US" dirty="0" err="1"/>
              <a:t>Berksfile.lock</a:t>
            </a:r>
            <a:r>
              <a:rPr lang="en-US" dirty="0"/>
              <a:t>  </a:t>
            </a:r>
            <a:r>
              <a:rPr lang="en-US" dirty="0" err="1"/>
              <a:t>config.json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sleep 60 &amp;&amp; </a:t>
            </a:r>
            <a:r>
              <a:rPr lang="en-US" dirty="0" err="1" smtClean="0"/>
              <a:t>ls</a:t>
            </a:r>
            <a:r>
              <a:rPr lang="en-US" dirty="0" smtClean="0"/>
              <a:t> -t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4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unit testing to the cookbooks</a:t>
            </a:r>
          </a:p>
        </p:txBody>
      </p:sp>
    </p:spTree>
    <p:extLst>
      <p:ext uri="{BB962C8B-B14F-4D97-AF65-F5344CB8AC3E}">
        <p14:creationId xmlns:p14="http://schemas.microsoft.com/office/powerpoint/2010/main" val="278042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go for additional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4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300" dirty="0" err="1"/>
              <a:t>InSpec</a:t>
            </a:r>
            <a:r>
              <a:rPr lang="en-US" sz="2300" dirty="0"/>
              <a:t> Website, includes tutorials and docs - </a:t>
            </a:r>
            <a:r>
              <a:rPr lang="en-US" sz="2300" dirty="0">
                <a:hlinkClick r:id="rId2"/>
              </a:rPr>
              <a:t>http://inspec.io/</a:t>
            </a:r>
            <a:endParaRPr lang="en-US" sz="2300" dirty="0"/>
          </a:p>
          <a:p>
            <a:r>
              <a:rPr lang="en-US" sz="2300" dirty="0"/>
              <a:t>#</a:t>
            </a:r>
            <a:r>
              <a:rPr lang="en-US" sz="2300" dirty="0" err="1"/>
              <a:t>inspec</a:t>
            </a:r>
            <a:r>
              <a:rPr lang="en-US" sz="2300" dirty="0"/>
              <a:t> channel of the Chef Community Slack - </a:t>
            </a:r>
            <a:r>
              <a:rPr lang="en-US" sz="2300" dirty="0">
                <a:hlinkClick r:id="rId3"/>
              </a:rPr>
              <a:t>http://community-slack.chef.io/</a:t>
            </a:r>
            <a:endParaRPr lang="en-US" sz="2300" dirty="0"/>
          </a:p>
          <a:p>
            <a:r>
              <a:rPr lang="en-US" sz="2300" dirty="0" err="1"/>
              <a:t>InSpec</a:t>
            </a:r>
            <a:r>
              <a:rPr lang="en-US" sz="2300" dirty="0"/>
              <a:t> category of the Chef Mailing List - </a:t>
            </a:r>
            <a:r>
              <a:rPr lang="en-US" sz="2300" dirty="0">
                <a:hlinkClick r:id="rId4"/>
              </a:rPr>
              <a:t>https://discourse.chef.io/c/inspec</a:t>
            </a:r>
            <a:r>
              <a:rPr lang="en-US" sz="2300" dirty="0"/>
              <a:t> </a:t>
            </a:r>
          </a:p>
          <a:p>
            <a:r>
              <a:rPr lang="en-US" sz="2300" dirty="0"/>
              <a:t>Compliance Profiles on the Supermarket - </a:t>
            </a:r>
            <a:r>
              <a:rPr lang="en-US" sz="2300" dirty="0">
                <a:hlinkClick r:id="rId5"/>
              </a:rPr>
              <a:t>https://supermarket.chef.io/tools?type=compliance_profile</a:t>
            </a:r>
            <a:r>
              <a:rPr lang="en-US" sz="2300" dirty="0"/>
              <a:t> </a:t>
            </a:r>
          </a:p>
          <a:p>
            <a:r>
              <a:rPr lang="en-US" sz="2300" dirty="0"/>
              <a:t>Open Source Project - </a:t>
            </a:r>
            <a:r>
              <a:rPr lang="en-US" sz="2300" dirty="0">
                <a:hlinkClick r:id="rId6"/>
              </a:rPr>
              <a:t>https://github.com/chef/inspec</a:t>
            </a:r>
            <a:r>
              <a:rPr lang="en-US" sz="2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779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3486" b="12288"/>
          <a:stretch/>
        </p:blipFill>
        <p:spPr>
          <a:xfrm>
            <a:off x="1000" y="4546332"/>
            <a:ext cx="14630402" cy="3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80759" y="5398802"/>
            <a:ext cx="32760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Workshops &amp; Chef Training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 Leadership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Reception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Dinner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Analyst Day</a:t>
            </a:r>
          </a:p>
        </p:txBody>
      </p:sp>
      <p:sp>
        <p:nvSpPr>
          <p:cNvPr id="67" name="Shape 67"/>
          <p:cNvSpPr/>
          <p:nvPr/>
        </p:nvSpPr>
        <p:spPr>
          <a:xfrm>
            <a:off x="0" y="8490760"/>
            <a:ext cx="14630400" cy="3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46267" tIns="146267" rIns="146267" bIns="146267" anchor="ctr" anchorCtr="0">
            <a:noAutofit/>
          </a:bodyPr>
          <a:lstStyle/>
          <a:p>
            <a:pPr defTabSz="914355"/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l="7075" t="3063" r="7050" b="12312"/>
          <a:stretch/>
        </p:blipFill>
        <p:spPr>
          <a:xfrm>
            <a:off x="2006" y="0"/>
            <a:ext cx="14628399" cy="454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41440" y="7652080"/>
            <a:ext cx="1374780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914355">
              <a:buSzPct val="25000"/>
            </a:pPr>
            <a:r>
              <a:rPr lang="en-US" sz="21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Exhibit Hall Open &amp; Sales suites available • chefconf.chef.io •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774" y="786424"/>
            <a:ext cx="7898852" cy="29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26240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 // MAY 22</a:t>
            </a:r>
          </a:p>
          <a:p>
            <a:pPr defTabSz="914355"/>
            <a:endParaRPr sz="27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084766" y="5398802"/>
            <a:ext cx="2707199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Hour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Night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 Dinner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926803" y="4810080"/>
            <a:ext cx="3367199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2 // MAY 23</a:t>
            </a:r>
          </a:p>
          <a:p>
            <a:pPr defTabSz="914355"/>
            <a:endParaRPr sz="27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7620440" y="5398802"/>
            <a:ext cx="28314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 Chef Awards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Celebration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7461323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3 // MAY 24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1144506" y="5398802"/>
            <a:ext cx="27072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Hackday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0938960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4 // MAY 25</a:t>
            </a:r>
          </a:p>
        </p:txBody>
      </p:sp>
    </p:spTree>
    <p:extLst>
      <p:ext uri="{BB962C8B-B14F-4D97-AF65-F5344CB8AC3E}">
        <p14:creationId xmlns:p14="http://schemas.microsoft.com/office/powerpoint/2010/main" val="2611437855"/>
      </p:ext>
    </p:extLst>
  </p:cSld>
  <p:clrMapOvr>
    <a:masterClrMapping/>
  </p:clrMapOvr>
  <p:transition xmlns:p14="http://schemas.microsoft.com/office/powerpoint/2010/main"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reg-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28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11464" indent="-411464">
              <a:buFont typeface="Wingdings" charset="2"/>
              <a:buChar char="ü"/>
            </a:pPr>
            <a:r>
              <a:rPr lang="en-US" dirty="0"/>
              <a:t>Execute an </a:t>
            </a:r>
            <a:r>
              <a:rPr lang="en-US" dirty="0" err="1"/>
              <a:t>InSpec</a:t>
            </a:r>
            <a:r>
              <a:rPr lang="en-US" dirty="0"/>
              <a:t> test on a local machine</a:t>
            </a:r>
          </a:p>
          <a:p>
            <a:pPr marL="411464" indent="-411464">
              <a:buFont typeface="Wingdings" charset="2"/>
              <a:buChar char="ü"/>
            </a:pPr>
            <a:r>
              <a:rPr lang="en-US" dirty="0"/>
              <a:t>Execute an </a:t>
            </a:r>
            <a:r>
              <a:rPr lang="en-US" dirty="0" err="1"/>
              <a:t>InSpec</a:t>
            </a:r>
            <a:r>
              <a:rPr lang="en-US" dirty="0"/>
              <a:t> test on a remote machine</a:t>
            </a:r>
          </a:p>
          <a:p>
            <a:pPr marL="411464" indent="-411464">
              <a:buFont typeface="Wingdings" charset="2"/>
              <a:buChar char="ü"/>
            </a:pPr>
            <a:r>
              <a:rPr lang="en-US" dirty="0"/>
              <a:t>Generate an </a:t>
            </a:r>
            <a:r>
              <a:rPr lang="en-US" dirty="0" err="1"/>
              <a:t>InSpec</a:t>
            </a:r>
            <a:r>
              <a:rPr lang="en-US" dirty="0"/>
              <a:t> profile</a:t>
            </a:r>
          </a:p>
          <a:p>
            <a:pPr marL="411464" indent="-411464">
              <a:buFont typeface="Wingdings" charset="2"/>
              <a:buChar char="ü"/>
            </a:pPr>
            <a:r>
              <a:rPr lang="en-US" dirty="0"/>
              <a:t>Add </a:t>
            </a:r>
            <a:r>
              <a:rPr lang="en-US" dirty="0" err="1"/>
              <a:t>InSpec</a:t>
            </a:r>
            <a:r>
              <a:rPr lang="en-US" dirty="0"/>
              <a:t>-based integration test to a Chef cookbook</a:t>
            </a:r>
          </a:p>
          <a:p>
            <a:pPr marL="411464" indent="-411464">
              <a:buFont typeface="Wingdings" charset="2"/>
              <a:buChar char="ü"/>
            </a:pPr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-based integrations tests during Chef cookbook development</a:t>
            </a:r>
          </a:p>
          <a:p>
            <a:pPr marL="411464" indent="-411464">
              <a:buFont typeface="Wingdings" charset="2"/>
              <a:buChar char="ü"/>
            </a:pPr>
            <a:r>
              <a:rPr lang="en-US" dirty="0"/>
              <a:t>List additional resources and places to look for support with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6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8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9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chef2016full.potx</Template>
  <TotalTime>1404</TotalTime>
  <Words>4693</Words>
  <Application>Microsoft Macintosh PowerPoint</Application>
  <PresentationFormat>Custom</PresentationFormat>
  <Paragraphs>706</Paragraphs>
  <Slides>95</Slides>
  <Notes>26</Notes>
  <HiddenSlides>1</HiddenSlides>
  <MMClips>1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chef2016full</vt:lpstr>
      <vt:lpstr>1_Chef2015v2</vt:lpstr>
      <vt:lpstr>2_Chef2015v2</vt:lpstr>
      <vt:lpstr>8_Chef2015v2</vt:lpstr>
      <vt:lpstr>9_Chef2015v2</vt:lpstr>
      <vt:lpstr>Learning Lab</vt:lpstr>
      <vt:lpstr>Join Slack Team &amp; Channel</vt:lpstr>
      <vt:lpstr>Find your IP Address</vt:lpstr>
      <vt:lpstr>Login to remote workstation</vt:lpstr>
      <vt:lpstr>Login to remote workstation</vt:lpstr>
      <vt:lpstr>Login to remote workstation</vt:lpstr>
      <vt:lpstr>Login to remote workstation</vt:lpstr>
      <vt:lpstr>Touch a file with your name</vt:lpstr>
      <vt:lpstr>List your home directory</vt:lpstr>
      <vt:lpstr>Verify the installation</vt:lpstr>
      <vt:lpstr>Verify the installation</vt:lpstr>
      <vt:lpstr>Verify the installation</vt:lpstr>
      <vt:lpstr>Verify the installation</vt:lpstr>
      <vt:lpstr>Chef DK - The Chef Development Kit</vt:lpstr>
      <vt:lpstr>Join Slack Team &amp; Channel</vt:lpstr>
      <vt:lpstr>Continuous Compliance</vt:lpstr>
      <vt:lpstr>Login to Chef Automate</vt:lpstr>
      <vt:lpstr>Browse to your node</vt:lpstr>
      <vt:lpstr>Browse to your node</vt:lpstr>
      <vt:lpstr>View details of your node</vt:lpstr>
      <vt:lpstr>View details of your node</vt:lpstr>
      <vt:lpstr>View details of your node</vt:lpstr>
      <vt:lpstr>View details of your node</vt:lpstr>
      <vt:lpstr>The node uses chef solo</vt:lpstr>
      <vt:lpstr>Chef Automate – Node View</vt:lpstr>
      <vt:lpstr>Chef Solo</vt:lpstr>
      <vt:lpstr>Chef Solo</vt:lpstr>
      <vt:lpstr>Chef Client – Local Mode</vt:lpstr>
      <vt:lpstr>Go home</vt:lpstr>
      <vt:lpstr>Run chef-client in local mode</vt:lpstr>
      <vt:lpstr>Check the converge status in Automate</vt:lpstr>
      <vt:lpstr>Run with additional parameters</vt:lpstr>
      <vt:lpstr>Check the converge status in Automate</vt:lpstr>
      <vt:lpstr>Check the converge status in Automate</vt:lpstr>
      <vt:lpstr>Check the compliance status in Automate</vt:lpstr>
      <vt:lpstr>Check the compliance status in Automate</vt:lpstr>
      <vt:lpstr>View details of the failing control</vt:lpstr>
      <vt:lpstr>View details of the failing control</vt:lpstr>
      <vt:lpstr>Review the set-up</vt:lpstr>
      <vt:lpstr>Go home</vt:lpstr>
      <vt:lpstr>List contents</vt:lpstr>
      <vt:lpstr>List cookbooks</vt:lpstr>
      <vt:lpstr>Audit Cookbook</vt:lpstr>
      <vt:lpstr>Compat Resource Cookbook</vt:lpstr>
      <vt:lpstr>config.json</vt:lpstr>
      <vt:lpstr>Local Profiles</vt:lpstr>
      <vt:lpstr>Run Locally with InSpec</vt:lpstr>
      <vt:lpstr>Next Steps</vt:lpstr>
      <vt:lpstr>Remediate the Failing Control</vt:lpstr>
      <vt:lpstr>Fix your ssh configuration on your own</vt:lpstr>
      <vt:lpstr>Verify Compliance Status in Automate</vt:lpstr>
      <vt:lpstr>Verify Compliance Status in Automate</vt:lpstr>
      <vt:lpstr>Remediate Failing SSH Control</vt:lpstr>
      <vt:lpstr>Simple SSH Cookbook</vt:lpstr>
      <vt:lpstr>Move to the cookbooks directory</vt:lpstr>
      <vt:lpstr>Generate an ssh cookbook</vt:lpstr>
      <vt:lpstr>Add a server recipe to the ssh cookbook</vt:lpstr>
      <vt:lpstr>Add a template to the cookbook</vt:lpstr>
      <vt:lpstr>Server Recipe</vt:lpstr>
      <vt:lpstr>Remember…</vt:lpstr>
      <vt:lpstr>Test-driven Development</vt:lpstr>
      <vt:lpstr>Testing the change</vt:lpstr>
      <vt:lpstr>Test Kitchen Configuration (1 of 3)</vt:lpstr>
      <vt:lpstr>Test Kitchen Configuration (2 of 3)</vt:lpstr>
      <vt:lpstr>Test Kitchen Configuration (3 of 3)</vt:lpstr>
      <vt:lpstr>Move to the cookbook’s directory</vt:lpstr>
      <vt:lpstr>List the kitchens</vt:lpstr>
      <vt:lpstr>Converge </vt:lpstr>
      <vt:lpstr>Test-driven Development</vt:lpstr>
      <vt:lpstr>Add Smoke Tests</vt:lpstr>
      <vt:lpstr>Verify the Kitchen</vt:lpstr>
      <vt:lpstr>Test-driven Development</vt:lpstr>
      <vt:lpstr>Edit the SSH Configuration Template</vt:lpstr>
      <vt:lpstr>Test-driven Development</vt:lpstr>
      <vt:lpstr>Converge </vt:lpstr>
      <vt:lpstr>Verify the Kitchen</vt:lpstr>
      <vt:lpstr>Test-driven Development</vt:lpstr>
      <vt:lpstr>Test the Kitchen (1of 2)</vt:lpstr>
      <vt:lpstr>Test the Kitchen (2 of 2)</vt:lpstr>
      <vt:lpstr>What’s next?</vt:lpstr>
      <vt:lpstr>Remediate with Chef</vt:lpstr>
      <vt:lpstr>Verify Converge Status in Automate</vt:lpstr>
      <vt:lpstr>Verify Compliance Status in Automate</vt:lpstr>
      <vt:lpstr>Verify Compliance Status in Automate</vt:lpstr>
      <vt:lpstr>More hands-on Exercises</vt:lpstr>
      <vt:lpstr>Remediate ssh Protocol</vt:lpstr>
      <vt:lpstr>Supermarket Profiles</vt:lpstr>
      <vt:lpstr>Build additional CIS controls</vt:lpstr>
      <vt:lpstr>Static Analysis</vt:lpstr>
      <vt:lpstr>Unit Testing</vt:lpstr>
      <vt:lpstr>Further Resources</vt:lpstr>
      <vt:lpstr>Community Resources</vt:lpstr>
      <vt:lpstr>PowerPoint Presentation</vt:lpstr>
      <vt:lpstr>PowerPoint Presentation</vt:lpstr>
      <vt:lpstr>Objectives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57</cp:revision>
  <dcterms:created xsi:type="dcterms:W3CDTF">2015-04-20T20:56:17Z</dcterms:created>
  <dcterms:modified xsi:type="dcterms:W3CDTF">2017-03-12T13:12:59Z</dcterms:modified>
</cp:coreProperties>
</file>